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20"/>
  </p:normalViewPr>
  <p:slideViewPr>
    <p:cSldViewPr snapToGrid="0">
      <p:cViewPr varScale="1">
        <p:scale>
          <a:sx n="119" d="100"/>
          <a:sy n="119" d="100"/>
        </p:scale>
        <p:origin x="21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7CE0-5B2A-1CA6-D59A-B049B695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396866F3-BE4B-0477-84FE-86A1125A4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72013F0D-B45D-1E2A-421B-DF948894F302}"/>
              </a:ext>
            </a:extLst>
          </p:cNvPr>
          <p:cNvSpPr>
            <a:spLocks noGrp="1"/>
          </p:cNvSpPr>
          <p:nvPr>
            <p:ph type="dt" sz="half" idx="10"/>
          </p:nvPr>
        </p:nvSpPr>
        <p:spPr/>
        <p:txBody>
          <a:bodyPr/>
          <a:lstStyle/>
          <a:p>
            <a:fld id="{B7474CC6-A9FC-734C-AFEE-01E731CF9532}" type="datetimeFigureOut">
              <a:rPr lang="en-CN" smtClean="0"/>
              <a:t>2022/10/22</a:t>
            </a:fld>
            <a:endParaRPr lang="en-CN"/>
          </a:p>
        </p:txBody>
      </p:sp>
      <p:sp>
        <p:nvSpPr>
          <p:cNvPr id="5" name="Footer Placeholder 4">
            <a:extLst>
              <a:ext uri="{FF2B5EF4-FFF2-40B4-BE49-F238E27FC236}">
                <a16:creationId xmlns:a16="http://schemas.microsoft.com/office/drawing/2014/main" id="{8A9F9E51-D8B1-9784-7491-9B862F2ED1C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4EBD1CD-EA0E-FD06-B15D-143E7362C93E}"/>
              </a:ext>
            </a:extLst>
          </p:cNvPr>
          <p:cNvSpPr>
            <a:spLocks noGrp="1"/>
          </p:cNvSpPr>
          <p:nvPr>
            <p:ph type="sldNum" sz="quarter" idx="12"/>
          </p:nvPr>
        </p:nvSpPr>
        <p:spPr/>
        <p:txBody>
          <a:bodyPr/>
          <a:lstStyle/>
          <a:p>
            <a:fld id="{2357D4D1-77AF-BD43-9B9C-3AE7CAC72C28}" type="slidenum">
              <a:rPr lang="en-CN" smtClean="0"/>
              <a:t>‹#›</a:t>
            </a:fld>
            <a:endParaRPr lang="en-CN"/>
          </a:p>
        </p:txBody>
      </p:sp>
    </p:spTree>
    <p:extLst>
      <p:ext uri="{BB962C8B-B14F-4D97-AF65-F5344CB8AC3E}">
        <p14:creationId xmlns:p14="http://schemas.microsoft.com/office/powerpoint/2010/main" val="1370770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A6B1-6295-FE85-6AFA-B98293CD929C}"/>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51C77BA8-DCC5-ABBE-972C-11BF43DBF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8EF1B39-F2D6-B422-9177-BBF3E378B9D0}"/>
              </a:ext>
            </a:extLst>
          </p:cNvPr>
          <p:cNvSpPr>
            <a:spLocks noGrp="1"/>
          </p:cNvSpPr>
          <p:nvPr>
            <p:ph type="dt" sz="half" idx="10"/>
          </p:nvPr>
        </p:nvSpPr>
        <p:spPr/>
        <p:txBody>
          <a:bodyPr/>
          <a:lstStyle/>
          <a:p>
            <a:fld id="{B7474CC6-A9FC-734C-AFEE-01E731CF9532}" type="datetimeFigureOut">
              <a:rPr lang="en-CN" smtClean="0"/>
              <a:t>2022/10/22</a:t>
            </a:fld>
            <a:endParaRPr lang="en-CN"/>
          </a:p>
        </p:txBody>
      </p:sp>
      <p:sp>
        <p:nvSpPr>
          <p:cNvPr id="5" name="Footer Placeholder 4">
            <a:extLst>
              <a:ext uri="{FF2B5EF4-FFF2-40B4-BE49-F238E27FC236}">
                <a16:creationId xmlns:a16="http://schemas.microsoft.com/office/drawing/2014/main" id="{B5055E55-0596-FFCE-F68E-397E6BAD462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AF1B9569-9F74-14F1-60C8-39D5F8818A1D}"/>
              </a:ext>
            </a:extLst>
          </p:cNvPr>
          <p:cNvSpPr>
            <a:spLocks noGrp="1"/>
          </p:cNvSpPr>
          <p:nvPr>
            <p:ph type="sldNum" sz="quarter" idx="12"/>
          </p:nvPr>
        </p:nvSpPr>
        <p:spPr/>
        <p:txBody>
          <a:bodyPr/>
          <a:lstStyle/>
          <a:p>
            <a:fld id="{2357D4D1-77AF-BD43-9B9C-3AE7CAC72C28}" type="slidenum">
              <a:rPr lang="en-CN" smtClean="0"/>
              <a:t>‹#›</a:t>
            </a:fld>
            <a:endParaRPr lang="en-CN"/>
          </a:p>
        </p:txBody>
      </p:sp>
    </p:spTree>
    <p:extLst>
      <p:ext uri="{BB962C8B-B14F-4D97-AF65-F5344CB8AC3E}">
        <p14:creationId xmlns:p14="http://schemas.microsoft.com/office/powerpoint/2010/main" val="321749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283375-0049-EFAE-148C-F7F78E0845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2564CBC6-95B1-9D02-AB1F-57C5798E06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4F70410E-7A5E-2640-F454-CD02AFAFA722}"/>
              </a:ext>
            </a:extLst>
          </p:cNvPr>
          <p:cNvSpPr>
            <a:spLocks noGrp="1"/>
          </p:cNvSpPr>
          <p:nvPr>
            <p:ph type="dt" sz="half" idx="10"/>
          </p:nvPr>
        </p:nvSpPr>
        <p:spPr/>
        <p:txBody>
          <a:bodyPr/>
          <a:lstStyle/>
          <a:p>
            <a:fld id="{B7474CC6-A9FC-734C-AFEE-01E731CF9532}" type="datetimeFigureOut">
              <a:rPr lang="en-CN" smtClean="0"/>
              <a:t>2022/10/22</a:t>
            </a:fld>
            <a:endParaRPr lang="en-CN"/>
          </a:p>
        </p:txBody>
      </p:sp>
      <p:sp>
        <p:nvSpPr>
          <p:cNvPr id="5" name="Footer Placeholder 4">
            <a:extLst>
              <a:ext uri="{FF2B5EF4-FFF2-40B4-BE49-F238E27FC236}">
                <a16:creationId xmlns:a16="http://schemas.microsoft.com/office/drawing/2014/main" id="{9D5B8D76-0067-2855-6449-2A1548A1C73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15455DD-23C7-69CA-E243-797A2F1EE163}"/>
              </a:ext>
            </a:extLst>
          </p:cNvPr>
          <p:cNvSpPr>
            <a:spLocks noGrp="1"/>
          </p:cNvSpPr>
          <p:nvPr>
            <p:ph type="sldNum" sz="quarter" idx="12"/>
          </p:nvPr>
        </p:nvSpPr>
        <p:spPr/>
        <p:txBody>
          <a:bodyPr/>
          <a:lstStyle/>
          <a:p>
            <a:fld id="{2357D4D1-77AF-BD43-9B9C-3AE7CAC72C28}" type="slidenum">
              <a:rPr lang="en-CN" smtClean="0"/>
              <a:t>‹#›</a:t>
            </a:fld>
            <a:endParaRPr lang="en-CN"/>
          </a:p>
        </p:txBody>
      </p:sp>
    </p:spTree>
    <p:extLst>
      <p:ext uri="{BB962C8B-B14F-4D97-AF65-F5344CB8AC3E}">
        <p14:creationId xmlns:p14="http://schemas.microsoft.com/office/powerpoint/2010/main" val="3222375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C2C18-D60F-0D9E-0DC8-76D3BE0E9694}"/>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3F82B86C-136C-8919-B4DC-BB9B70C3AC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974B966-2C65-A048-6872-96F67450CBB2}"/>
              </a:ext>
            </a:extLst>
          </p:cNvPr>
          <p:cNvSpPr>
            <a:spLocks noGrp="1"/>
          </p:cNvSpPr>
          <p:nvPr>
            <p:ph type="dt" sz="half" idx="10"/>
          </p:nvPr>
        </p:nvSpPr>
        <p:spPr/>
        <p:txBody>
          <a:bodyPr/>
          <a:lstStyle/>
          <a:p>
            <a:fld id="{B7474CC6-A9FC-734C-AFEE-01E731CF9532}" type="datetimeFigureOut">
              <a:rPr lang="en-CN" smtClean="0"/>
              <a:t>2022/10/22</a:t>
            </a:fld>
            <a:endParaRPr lang="en-CN"/>
          </a:p>
        </p:txBody>
      </p:sp>
      <p:sp>
        <p:nvSpPr>
          <p:cNvPr id="5" name="Footer Placeholder 4">
            <a:extLst>
              <a:ext uri="{FF2B5EF4-FFF2-40B4-BE49-F238E27FC236}">
                <a16:creationId xmlns:a16="http://schemas.microsoft.com/office/drawing/2014/main" id="{DB40D333-BC5F-5C85-D0A9-C13BD1CC243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FE24A53-4E5E-78FF-832B-9EC3279510DA}"/>
              </a:ext>
            </a:extLst>
          </p:cNvPr>
          <p:cNvSpPr>
            <a:spLocks noGrp="1"/>
          </p:cNvSpPr>
          <p:nvPr>
            <p:ph type="sldNum" sz="quarter" idx="12"/>
          </p:nvPr>
        </p:nvSpPr>
        <p:spPr/>
        <p:txBody>
          <a:bodyPr/>
          <a:lstStyle/>
          <a:p>
            <a:fld id="{2357D4D1-77AF-BD43-9B9C-3AE7CAC72C28}" type="slidenum">
              <a:rPr lang="en-CN" smtClean="0"/>
              <a:t>‹#›</a:t>
            </a:fld>
            <a:endParaRPr lang="en-CN"/>
          </a:p>
        </p:txBody>
      </p:sp>
    </p:spTree>
    <p:extLst>
      <p:ext uri="{BB962C8B-B14F-4D97-AF65-F5344CB8AC3E}">
        <p14:creationId xmlns:p14="http://schemas.microsoft.com/office/powerpoint/2010/main" val="1196772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967E-03F2-FC4A-7A89-C8BBD86811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DDBE1181-395B-197D-A78D-2515462BC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23436B-3BE9-DC04-052B-EE738A3419A0}"/>
              </a:ext>
            </a:extLst>
          </p:cNvPr>
          <p:cNvSpPr>
            <a:spLocks noGrp="1"/>
          </p:cNvSpPr>
          <p:nvPr>
            <p:ph type="dt" sz="half" idx="10"/>
          </p:nvPr>
        </p:nvSpPr>
        <p:spPr/>
        <p:txBody>
          <a:bodyPr/>
          <a:lstStyle/>
          <a:p>
            <a:fld id="{B7474CC6-A9FC-734C-AFEE-01E731CF9532}" type="datetimeFigureOut">
              <a:rPr lang="en-CN" smtClean="0"/>
              <a:t>2022/10/22</a:t>
            </a:fld>
            <a:endParaRPr lang="en-CN"/>
          </a:p>
        </p:txBody>
      </p:sp>
      <p:sp>
        <p:nvSpPr>
          <p:cNvPr id="5" name="Footer Placeholder 4">
            <a:extLst>
              <a:ext uri="{FF2B5EF4-FFF2-40B4-BE49-F238E27FC236}">
                <a16:creationId xmlns:a16="http://schemas.microsoft.com/office/drawing/2014/main" id="{C2665FE6-7A38-6ED2-F968-A8CFDBAAE87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F92445F-3FFB-51AF-8061-4DB8A1A66E62}"/>
              </a:ext>
            </a:extLst>
          </p:cNvPr>
          <p:cNvSpPr>
            <a:spLocks noGrp="1"/>
          </p:cNvSpPr>
          <p:nvPr>
            <p:ph type="sldNum" sz="quarter" idx="12"/>
          </p:nvPr>
        </p:nvSpPr>
        <p:spPr/>
        <p:txBody>
          <a:bodyPr/>
          <a:lstStyle/>
          <a:p>
            <a:fld id="{2357D4D1-77AF-BD43-9B9C-3AE7CAC72C28}" type="slidenum">
              <a:rPr lang="en-CN" smtClean="0"/>
              <a:t>‹#›</a:t>
            </a:fld>
            <a:endParaRPr lang="en-CN"/>
          </a:p>
        </p:txBody>
      </p:sp>
    </p:spTree>
    <p:extLst>
      <p:ext uri="{BB962C8B-B14F-4D97-AF65-F5344CB8AC3E}">
        <p14:creationId xmlns:p14="http://schemas.microsoft.com/office/powerpoint/2010/main" val="2339597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CDE8-6E93-783D-CEA7-3832EAB3FFA3}"/>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54939833-5481-F2F1-4C65-96F68ABE47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3AAF2787-2BA6-5F62-2091-93450F298A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847A39B8-2E76-875F-6E4A-9AF202D6089D}"/>
              </a:ext>
            </a:extLst>
          </p:cNvPr>
          <p:cNvSpPr>
            <a:spLocks noGrp="1"/>
          </p:cNvSpPr>
          <p:nvPr>
            <p:ph type="dt" sz="half" idx="10"/>
          </p:nvPr>
        </p:nvSpPr>
        <p:spPr/>
        <p:txBody>
          <a:bodyPr/>
          <a:lstStyle/>
          <a:p>
            <a:fld id="{B7474CC6-A9FC-734C-AFEE-01E731CF9532}" type="datetimeFigureOut">
              <a:rPr lang="en-CN" smtClean="0"/>
              <a:t>2022/10/22</a:t>
            </a:fld>
            <a:endParaRPr lang="en-CN"/>
          </a:p>
        </p:txBody>
      </p:sp>
      <p:sp>
        <p:nvSpPr>
          <p:cNvPr id="6" name="Footer Placeholder 5">
            <a:extLst>
              <a:ext uri="{FF2B5EF4-FFF2-40B4-BE49-F238E27FC236}">
                <a16:creationId xmlns:a16="http://schemas.microsoft.com/office/drawing/2014/main" id="{49209A46-3BAF-F628-6A2F-0296D5719694}"/>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1D4B297-6D98-7564-3DC8-972448F0C8B3}"/>
              </a:ext>
            </a:extLst>
          </p:cNvPr>
          <p:cNvSpPr>
            <a:spLocks noGrp="1"/>
          </p:cNvSpPr>
          <p:nvPr>
            <p:ph type="sldNum" sz="quarter" idx="12"/>
          </p:nvPr>
        </p:nvSpPr>
        <p:spPr/>
        <p:txBody>
          <a:bodyPr/>
          <a:lstStyle/>
          <a:p>
            <a:fld id="{2357D4D1-77AF-BD43-9B9C-3AE7CAC72C28}" type="slidenum">
              <a:rPr lang="en-CN" smtClean="0"/>
              <a:t>‹#›</a:t>
            </a:fld>
            <a:endParaRPr lang="en-CN"/>
          </a:p>
        </p:txBody>
      </p:sp>
    </p:spTree>
    <p:extLst>
      <p:ext uri="{BB962C8B-B14F-4D97-AF65-F5344CB8AC3E}">
        <p14:creationId xmlns:p14="http://schemas.microsoft.com/office/powerpoint/2010/main" val="826090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626E-E792-E7F4-F087-F02BB3CC64B2}"/>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3085FE51-83DA-1C40-C0BB-CF825666F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218E47-0D36-1F21-0601-8834A06743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990E44C4-AD3B-6F91-D0C3-88757C8443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DC0842-2D61-427A-49EB-88FE21D276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C700BBA6-ACDF-5C7A-9914-D66853A416B3}"/>
              </a:ext>
            </a:extLst>
          </p:cNvPr>
          <p:cNvSpPr>
            <a:spLocks noGrp="1"/>
          </p:cNvSpPr>
          <p:nvPr>
            <p:ph type="dt" sz="half" idx="10"/>
          </p:nvPr>
        </p:nvSpPr>
        <p:spPr/>
        <p:txBody>
          <a:bodyPr/>
          <a:lstStyle/>
          <a:p>
            <a:fld id="{B7474CC6-A9FC-734C-AFEE-01E731CF9532}" type="datetimeFigureOut">
              <a:rPr lang="en-CN" smtClean="0"/>
              <a:t>2022/10/22</a:t>
            </a:fld>
            <a:endParaRPr lang="en-CN"/>
          </a:p>
        </p:txBody>
      </p:sp>
      <p:sp>
        <p:nvSpPr>
          <p:cNvPr id="8" name="Footer Placeholder 7">
            <a:extLst>
              <a:ext uri="{FF2B5EF4-FFF2-40B4-BE49-F238E27FC236}">
                <a16:creationId xmlns:a16="http://schemas.microsoft.com/office/drawing/2014/main" id="{07EA8D56-4303-CACD-E6E0-94174B9F0BBA}"/>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B5EB569C-895F-7F63-C473-1182EFD77190}"/>
              </a:ext>
            </a:extLst>
          </p:cNvPr>
          <p:cNvSpPr>
            <a:spLocks noGrp="1"/>
          </p:cNvSpPr>
          <p:nvPr>
            <p:ph type="sldNum" sz="quarter" idx="12"/>
          </p:nvPr>
        </p:nvSpPr>
        <p:spPr/>
        <p:txBody>
          <a:bodyPr/>
          <a:lstStyle/>
          <a:p>
            <a:fld id="{2357D4D1-77AF-BD43-9B9C-3AE7CAC72C28}" type="slidenum">
              <a:rPr lang="en-CN" smtClean="0"/>
              <a:t>‹#›</a:t>
            </a:fld>
            <a:endParaRPr lang="en-CN"/>
          </a:p>
        </p:txBody>
      </p:sp>
    </p:spTree>
    <p:extLst>
      <p:ext uri="{BB962C8B-B14F-4D97-AF65-F5344CB8AC3E}">
        <p14:creationId xmlns:p14="http://schemas.microsoft.com/office/powerpoint/2010/main" val="1150718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8E20-6A19-46D1-E822-3055CAE39A88}"/>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5A3627DE-E352-7725-5E52-1D2571C049EE}"/>
              </a:ext>
            </a:extLst>
          </p:cNvPr>
          <p:cNvSpPr>
            <a:spLocks noGrp="1"/>
          </p:cNvSpPr>
          <p:nvPr>
            <p:ph type="dt" sz="half" idx="10"/>
          </p:nvPr>
        </p:nvSpPr>
        <p:spPr/>
        <p:txBody>
          <a:bodyPr/>
          <a:lstStyle/>
          <a:p>
            <a:fld id="{B7474CC6-A9FC-734C-AFEE-01E731CF9532}" type="datetimeFigureOut">
              <a:rPr lang="en-CN" smtClean="0"/>
              <a:t>2022/10/22</a:t>
            </a:fld>
            <a:endParaRPr lang="en-CN"/>
          </a:p>
        </p:txBody>
      </p:sp>
      <p:sp>
        <p:nvSpPr>
          <p:cNvPr id="4" name="Footer Placeholder 3">
            <a:extLst>
              <a:ext uri="{FF2B5EF4-FFF2-40B4-BE49-F238E27FC236}">
                <a16:creationId xmlns:a16="http://schemas.microsoft.com/office/drawing/2014/main" id="{AC2D8906-F44C-AC30-6533-8D8138C4D694}"/>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8F3F0461-6832-F515-7435-BCDB10A4B61D}"/>
              </a:ext>
            </a:extLst>
          </p:cNvPr>
          <p:cNvSpPr>
            <a:spLocks noGrp="1"/>
          </p:cNvSpPr>
          <p:nvPr>
            <p:ph type="sldNum" sz="quarter" idx="12"/>
          </p:nvPr>
        </p:nvSpPr>
        <p:spPr/>
        <p:txBody>
          <a:bodyPr/>
          <a:lstStyle/>
          <a:p>
            <a:fld id="{2357D4D1-77AF-BD43-9B9C-3AE7CAC72C28}" type="slidenum">
              <a:rPr lang="en-CN" smtClean="0"/>
              <a:t>‹#›</a:t>
            </a:fld>
            <a:endParaRPr lang="en-CN"/>
          </a:p>
        </p:txBody>
      </p:sp>
    </p:spTree>
    <p:extLst>
      <p:ext uri="{BB962C8B-B14F-4D97-AF65-F5344CB8AC3E}">
        <p14:creationId xmlns:p14="http://schemas.microsoft.com/office/powerpoint/2010/main" val="3643039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F29164-12D5-5DCA-2259-7205F4310C49}"/>
              </a:ext>
            </a:extLst>
          </p:cNvPr>
          <p:cNvSpPr>
            <a:spLocks noGrp="1"/>
          </p:cNvSpPr>
          <p:nvPr>
            <p:ph type="dt" sz="half" idx="10"/>
          </p:nvPr>
        </p:nvSpPr>
        <p:spPr/>
        <p:txBody>
          <a:bodyPr/>
          <a:lstStyle/>
          <a:p>
            <a:fld id="{B7474CC6-A9FC-734C-AFEE-01E731CF9532}" type="datetimeFigureOut">
              <a:rPr lang="en-CN" smtClean="0"/>
              <a:t>2022/10/22</a:t>
            </a:fld>
            <a:endParaRPr lang="en-CN"/>
          </a:p>
        </p:txBody>
      </p:sp>
      <p:sp>
        <p:nvSpPr>
          <p:cNvPr id="3" name="Footer Placeholder 2">
            <a:extLst>
              <a:ext uri="{FF2B5EF4-FFF2-40B4-BE49-F238E27FC236}">
                <a16:creationId xmlns:a16="http://schemas.microsoft.com/office/drawing/2014/main" id="{46C51DFA-FB9C-2C1A-009C-6A9C17AA73D7}"/>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76445978-360A-1F18-C9B8-74A30A98C8E1}"/>
              </a:ext>
            </a:extLst>
          </p:cNvPr>
          <p:cNvSpPr>
            <a:spLocks noGrp="1"/>
          </p:cNvSpPr>
          <p:nvPr>
            <p:ph type="sldNum" sz="quarter" idx="12"/>
          </p:nvPr>
        </p:nvSpPr>
        <p:spPr/>
        <p:txBody>
          <a:bodyPr/>
          <a:lstStyle/>
          <a:p>
            <a:fld id="{2357D4D1-77AF-BD43-9B9C-3AE7CAC72C28}" type="slidenum">
              <a:rPr lang="en-CN" smtClean="0"/>
              <a:t>‹#›</a:t>
            </a:fld>
            <a:endParaRPr lang="en-CN"/>
          </a:p>
        </p:txBody>
      </p:sp>
    </p:spTree>
    <p:extLst>
      <p:ext uri="{BB962C8B-B14F-4D97-AF65-F5344CB8AC3E}">
        <p14:creationId xmlns:p14="http://schemas.microsoft.com/office/powerpoint/2010/main" val="420619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DB9DD-BA0C-5D7E-EED5-10CFC565CF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74DD0609-0350-B146-952C-20BBC7C6C1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CE342DCC-D81F-FCC8-AE03-A3F807564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2C96EF-B128-DD0C-F7E1-698617BAA9B5}"/>
              </a:ext>
            </a:extLst>
          </p:cNvPr>
          <p:cNvSpPr>
            <a:spLocks noGrp="1"/>
          </p:cNvSpPr>
          <p:nvPr>
            <p:ph type="dt" sz="half" idx="10"/>
          </p:nvPr>
        </p:nvSpPr>
        <p:spPr/>
        <p:txBody>
          <a:bodyPr/>
          <a:lstStyle/>
          <a:p>
            <a:fld id="{B7474CC6-A9FC-734C-AFEE-01E731CF9532}" type="datetimeFigureOut">
              <a:rPr lang="en-CN" smtClean="0"/>
              <a:t>2022/10/22</a:t>
            </a:fld>
            <a:endParaRPr lang="en-CN"/>
          </a:p>
        </p:txBody>
      </p:sp>
      <p:sp>
        <p:nvSpPr>
          <p:cNvPr id="6" name="Footer Placeholder 5">
            <a:extLst>
              <a:ext uri="{FF2B5EF4-FFF2-40B4-BE49-F238E27FC236}">
                <a16:creationId xmlns:a16="http://schemas.microsoft.com/office/drawing/2014/main" id="{C6E53A60-1001-62BE-BCBB-16CF63F5175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5AD7B891-B85C-C07C-CEBE-6695B66DED8E}"/>
              </a:ext>
            </a:extLst>
          </p:cNvPr>
          <p:cNvSpPr>
            <a:spLocks noGrp="1"/>
          </p:cNvSpPr>
          <p:nvPr>
            <p:ph type="sldNum" sz="quarter" idx="12"/>
          </p:nvPr>
        </p:nvSpPr>
        <p:spPr/>
        <p:txBody>
          <a:bodyPr/>
          <a:lstStyle/>
          <a:p>
            <a:fld id="{2357D4D1-77AF-BD43-9B9C-3AE7CAC72C28}" type="slidenum">
              <a:rPr lang="en-CN" smtClean="0"/>
              <a:t>‹#›</a:t>
            </a:fld>
            <a:endParaRPr lang="en-CN"/>
          </a:p>
        </p:txBody>
      </p:sp>
    </p:spTree>
    <p:extLst>
      <p:ext uri="{BB962C8B-B14F-4D97-AF65-F5344CB8AC3E}">
        <p14:creationId xmlns:p14="http://schemas.microsoft.com/office/powerpoint/2010/main" val="409264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D88B0-4ECD-FF02-02DA-526A88AED4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0132C226-4D90-2573-2C83-B32831CA0B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511BA5DF-DF3A-74D6-D45D-AB9A8F08C5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E3D9AF-4150-B355-59FF-B94BF49FB3DB}"/>
              </a:ext>
            </a:extLst>
          </p:cNvPr>
          <p:cNvSpPr>
            <a:spLocks noGrp="1"/>
          </p:cNvSpPr>
          <p:nvPr>
            <p:ph type="dt" sz="half" idx="10"/>
          </p:nvPr>
        </p:nvSpPr>
        <p:spPr/>
        <p:txBody>
          <a:bodyPr/>
          <a:lstStyle/>
          <a:p>
            <a:fld id="{B7474CC6-A9FC-734C-AFEE-01E731CF9532}" type="datetimeFigureOut">
              <a:rPr lang="en-CN" smtClean="0"/>
              <a:t>2022/10/22</a:t>
            </a:fld>
            <a:endParaRPr lang="en-CN"/>
          </a:p>
        </p:txBody>
      </p:sp>
      <p:sp>
        <p:nvSpPr>
          <p:cNvPr id="6" name="Footer Placeholder 5">
            <a:extLst>
              <a:ext uri="{FF2B5EF4-FFF2-40B4-BE49-F238E27FC236}">
                <a16:creationId xmlns:a16="http://schemas.microsoft.com/office/drawing/2014/main" id="{75F804EE-4E72-36E5-B8C3-8F7219FF75DC}"/>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44325C4-A393-50FC-2B20-0550BA62587A}"/>
              </a:ext>
            </a:extLst>
          </p:cNvPr>
          <p:cNvSpPr>
            <a:spLocks noGrp="1"/>
          </p:cNvSpPr>
          <p:nvPr>
            <p:ph type="sldNum" sz="quarter" idx="12"/>
          </p:nvPr>
        </p:nvSpPr>
        <p:spPr/>
        <p:txBody>
          <a:bodyPr/>
          <a:lstStyle/>
          <a:p>
            <a:fld id="{2357D4D1-77AF-BD43-9B9C-3AE7CAC72C28}" type="slidenum">
              <a:rPr lang="en-CN" smtClean="0"/>
              <a:t>‹#›</a:t>
            </a:fld>
            <a:endParaRPr lang="en-CN"/>
          </a:p>
        </p:txBody>
      </p:sp>
    </p:spTree>
    <p:extLst>
      <p:ext uri="{BB962C8B-B14F-4D97-AF65-F5344CB8AC3E}">
        <p14:creationId xmlns:p14="http://schemas.microsoft.com/office/powerpoint/2010/main" val="1141544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257B87-5ADC-C86A-4C02-75B011425B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8726901-CF23-F694-E5C5-6B58CBF0AF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A0107FD-D967-947F-8D98-B2D3B6548D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474CC6-A9FC-734C-AFEE-01E731CF9532}" type="datetimeFigureOut">
              <a:rPr lang="en-CN" smtClean="0"/>
              <a:t>2022/10/22</a:t>
            </a:fld>
            <a:endParaRPr lang="en-CN"/>
          </a:p>
        </p:txBody>
      </p:sp>
      <p:sp>
        <p:nvSpPr>
          <p:cNvPr id="5" name="Footer Placeholder 4">
            <a:extLst>
              <a:ext uri="{FF2B5EF4-FFF2-40B4-BE49-F238E27FC236}">
                <a16:creationId xmlns:a16="http://schemas.microsoft.com/office/drawing/2014/main" id="{369793E0-9A9F-D4BD-05FF-BE7ECC61C1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28AB94CC-AB16-0023-F9CF-AF6E8B82CD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57D4D1-77AF-BD43-9B9C-3AE7CAC72C28}" type="slidenum">
              <a:rPr lang="en-CN" smtClean="0"/>
              <a:t>‹#›</a:t>
            </a:fld>
            <a:endParaRPr lang="en-CN"/>
          </a:p>
        </p:txBody>
      </p:sp>
    </p:spTree>
    <p:extLst>
      <p:ext uri="{BB962C8B-B14F-4D97-AF65-F5344CB8AC3E}">
        <p14:creationId xmlns:p14="http://schemas.microsoft.com/office/powerpoint/2010/main" val="1903119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3157D-5314-5B36-FFA3-19AB4FF2BBCC}"/>
              </a:ext>
            </a:extLst>
          </p:cNvPr>
          <p:cNvSpPr>
            <a:spLocks noGrp="1"/>
          </p:cNvSpPr>
          <p:nvPr>
            <p:ph type="ctrTitle"/>
          </p:nvPr>
        </p:nvSpPr>
        <p:spPr>
          <a:xfrm>
            <a:off x="880281" y="921452"/>
            <a:ext cx="4985018" cy="3268639"/>
          </a:xfrm>
        </p:spPr>
        <p:txBody>
          <a:bodyPr anchor="b">
            <a:normAutofit/>
          </a:bodyPr>
          <a:lstStyle/>
          <a:p>
            <a:pPr algn="l"/>
            <a:r>
              <a:rPr lang="en-CN" sz="7200"/>
              <a:t>CatanDice Demo</a:t>
            </a:r>
          </a:p>
        </p:txBody>
      </p:sp>
      <p:sp>
        <p:nvSpPr>
          <p:cNvPr id="3" name="Subtitle 2">
            <a:extLst>
              <a:ext uri="{FF2B5EF4-FFF2-40B4-BE49-F238E27FC236}">
                <a16:creationId xmlns:a16="http://schemas.microsoft.com/office/drawing/2014/main" id="{0442ABC8-CDC0-227C-653F-326FFC5B6B3E}"/>
              </a:ext>
            </a:extLst>
          </p:cNvPr>
          <p:cNvSpPr>
            <a:spLocks noGrp="1"/>
          </p:cNvSpPr>
          <p:nvPr>
            <p:ph type="subTitle" idx="1"/>
          </p:nvPr>
        </p:nvSpPr>
        <p:spPr>
          <a:xfrm>
            <a:off x="880281" y="4285129"/>
            <a:ext cx="4985017" cy="1420409"/>
          </a:xfrm>
        </p:spPr>
        <p:txBody>
          <a:bodyPr anchor="t">
            <a:normAutofit/>
          </a:bodyPr>
          <a:lstStyle/>
          <a:p>
            <a:pPr algn="l"/>
            <a:endParaRPr lang="en-CN"/>
          </a:p>
        </p:txBody>
      </p:sp>
      <p:sp>
        <p:nvSpPr>
          <p:cNvPr id="10" name="Freeform: Shape 9">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8252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89B53B-6A96-9175-18F5-9F74938527BA}"/>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a:solidFill>
                  <a:schemeClr val="bg1"/>
                </a:solidFill>
                <a:latin typeface="+mj-lt"/>
                <a:ea typeface="+mj-ea"/>
                <a:cs typeface="+mj-cs"/>
              </a:rPr>
              <a:t>Step 1: Choose the Number of Players</a:t>
            </a:r>
          </a:p>
        </p:txBody>
      </p:sp>
      <p:grpSp>
        <p:nvGrpSpPr>
          <p:cNvPr id="16" name="Group 15">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7"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a:extLst>
              <a:ext uri="{FF2B5EF4-FFF2-40B4-BE49-F238E27FC236}">
                <a16:creationId xmlns:a16="http://schemas.microsoft.com/office/drawing/2014/main" id="{DD87C27C-90D6-28F6-0450-4B63993D0694}"/>
              </a:ext>
            </a:extLst>
          </p:cNvPr>
          <p:cNvSpPr>
            <a:spLocks noGrp="1"/>
          </p:cNvSpPr>
          <p:nvPr>
            <p:ph type="body" sz="half" idx="2"/>
          </p:nvPr>
        </p:nvSpPr>
        <p:spPr>
          <a:xfrm>
            <a:off x="767290" y="3428999"/>
            <a:ext cx="4075054" cy="2741213"/>
          </a:xfrm>
        </p:spPr>
        <p:txBody>
          <a:bodyPr vert="horz" lIns="91440" tIns="45720" rIns="91440" bIns="45720" rtlCol="0" anchor="t">
            <a:normAutofit/>
          </a:bodyPr>
          <a:lstStyle/>
          <a:p>
            <a:pPr indent="-228600">
              <a:buFont typeface="Arial" panose="020B0604020202020204" pitchFamily="34" charset="0"/>
              <a:buChar char="•"/>
            </a:pPr>
            <a:r>
              <a:rPr lang="en-US" sz="1900">
                <a:solidFill>
                  <a:schemeClr val="bg1"/>
                </a:solidFill>
              </a:rPr>
              <a:t>In this step you can choose how many people will play the game. At this step you can choose how many individuals will participate in the game. Up to five people can participate in the game. </a:t>
            </a:r>
          </a:p>
          <a:p>
            <a:pPr indent="-228600">
              <a:buFont typeface="Arial" panose="020B0604020202020204" pitchFamily="34" charset="0"/>
              <a:buChar char="•"/>
            </a:pPr>
            <a:endParaRPr lang="en-US" sz="1900">
              <a:solidFill>
                <a:schemeClr val="bg1"/>
              </a:solidFill>
            </a:endParaRPr>
          </a:p>
          <a:p>
            <a:pPr indent="-228600">
              <a:buFont typeface="Arial" panose="020B0604020202020204" pitchFamily="34" charset="0"/>
              <a:buChar char="•"/>
            </a:pPr>
            <a:r>
              <a:rPr lang="en-US" sz="1900">
                <a:solidFill>
                  <a:schemeClr val="bg1"/>
                </a:solidFill>
              </a:rPr>
              <a:t>Here we choose two players for demonstration.</a:t>
            </a:r>
          </a:p>
        </p:txBody>
      </p:sp>
      <p:pic>
        <p:nvPicPr>
          <p:cNvPr id="7" name="Content Placeholder 6" descr="Logo&#10;&#10;Description automatically generated">
            <a:extLst>
              <a:ext uri="{FF2B5EF4-FFF2-40B4-BE49-F238E27FC236}">
                <a16:creationId xmlns:a16="http://schemas.microsoft.com/office/drawing/2014/main" id="{10EF3C89-9C67-CA90-D297-A87778102E4A}"/>
              </a:ext>
            </a:extLst>
          </p:cNvPr>
          <p:cNvPicPr>
            <a:picLocks noGrp="1" noChangeAspect="1"/>
          </p:cNvPicPr>
          <p:nvPr>
            <p:ph idx="1"/>
          </p:nvPr>
        </p:nvPicPr>
        <p:blipFill>
          <a:blip r:embed="rId2"/>
          <a:stretch>
            <a:fillRect/>
          </a:stretch>
        </p:blipFill>
        <p:spPr>
          <a:xfrm>
            <a:off x="6643856" y="1585040"/>
            <a:ext cx="5051320" cy="3687462"/>
          </a:xfrm>
          <a:prstGeom prst="rect">
            <a:avLst/>
          </a:prstGeom>
        </p:spPr>
      </p:pic>
    </p:spTree>
    <p:extLst>
      <p:ext uri="{BB962C8B-B14F-4D97-AF65-F5344CB8AC3E}">
        <p14:creationId xmlns:p14="http://schemas.microsoft.com/office/powerpoint/2010/main" val="2071208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E73D0B-DA5B-96EF-6529-BFE0CDBDFE75}"/>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a:solidFill>
                  <a:schemeClr val="bg1"/>
                </a:solidFill>
                <a:latin typeface="+mj-lt"/>
                <a:ea typeface="+mj-ea"/>
                <a:cs typeface="+mj-cs"/>
              </a:rPr>
              <a:t>Step 2: Roll Dice</a:t>
            </a: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a:extLst>
              <a:ext uri="{FF2B5EF4-FFF2-40B4-BE49-F238E27FC236}">
                <a16:creationId xmlns:a16="http://schemas.microsoft.com/office/drawing/2014/main" id="{C4A08F49-FC2C-89F6-D21A-21AEDE336CC7}"/>
              </a:ext>
            </a:extLst>
          </p:cNvPr>
          <p:cNvSpPr>
            <a:spLocks noGrp="1"/>
          </p:cNvSpPr>
          <p:nvPr>
            <p:ph type="body" sz="half" idx="2"/>
          </p:nvPr>
        </p:nvSpPr>
        <p:spPr>
          <a:xfrm>
            <a:off x="767290" y="3428999"/>
            <a:ext cx="4075054" cy="2741213"/>
          </a:xfrm>
        </p:spPr>
        <p:txBody>
          <a:bodyPr vert="horz" lIns="91440" tIns="45720" rIns="91440" bIns="45720" rtlCol="0" anchor="t">
            <a:normAutofit/>
          </a:bodyPr>
          <a:lstStyle/>
          <a:p>
            <a:pPr indent="-228600">
              <a:buFont typeface="Arial" panose="020B0604020202020204" pitchFamily="34" charset="0"/>
              <a:buChar char="•"/>
            </a:pPr>
            <a:r>
              <a:rPr lang="en-US" sz="1400">
                <a:solidFill>
                  <a:schemeClr val="bg1"/>
                </a:solidFill>
              </a:rPr>
              <a:t>For player 1:</a:t>
            </a:r>
          </a:p>
          <a:p>
            <a:pPr indent="-228600">
              <a:buFont typeface="Arial" panose="020B0604020202020204" pitchFamily="34" charset="0"/>
              <a:buChar char="•"/>
            </a:pPr>
            <a:r>
              <a:rPr lang="en-US" sz="1400">
                <a:solidFill>
                  <a:schemeClr val="bg1"/>
                </a:solidFill>
              </a:rPr>
              <a:t>At the beginning of each round, the game will automatically update the first resource for you. Then you have two options:</a:t>
            </a:r>
          </a:p>
          <a:p>
            <a:pPr marL="285750" indent="-228600">
              <a:buFont typeface="Arial" panose="020B0604020202020204" pitchFamily="34" charset="0"/>
              <a:buChar char="•"/>
            </a:pPr>
            <a:r>
              <a:rPr lang="en-US" sz="1400">
                <a:solidFill>
                  <a:schemeClr val="bg1"/>
                </a:solidFill>
              </a:rPr>
              <a:t>You can reroll the dice with resources you don't want to see if you can get the resources you need. </a:t>
            </a:r>
          </a:p>
          <a:p>
            <a:pPr marL="285750" indent="-228600">
              <a:buFont typeface="Arial" panose="020B0604020202020204" pitchFamily="34" charset="0"/>
              <a:buChar char="•"/>
            </a:pPr>
            <a:r>
              <a:rPr lang="en-US" sz="1400">
                <a:solidFill>
                  <a:schemeClr val="bg1"/>
                </a:solidFill>
              </a:rPr>
              <a:t>You can also push skip button to skip this step if you are satisfied with your current resource state.</a:t>
            </a:r>
          </a:p>
          <a:p>
            <a:pPr indent="-228600">
              <a:buFont typeface="Arial" panose="020B0604020202020204" pitchFamily="34" charset="0"/>
              <a:buChar char="•"/>
            </a:pPr>
            <a:r>
              <a:rPr lang="en-US" sz="1400">
                <a:solidFill>
                  <a:schemeClr val="bg1"/>
                </a:solidFill>
              </a:rPr>
              <a:t>Repeat this step since you still have a chance to reroll the resources. </a:t>
            </a:r>
          </a:p>
          <a:p>
            <a:pPr indent="-228600">
              <a:buFont typeface="Arial" panose="020B0604020202020204" pitchFamily="34" charset="0"/>
              <a:buChar char="•"/>
            </a:pPr>
            <a:endParaRPr lang="en-US" sz="1400">
              <a:solidFill>
                <a:schemeClr val="bg1"/>
              </a:solidFill>
            </a:endParaRPr>
          </a:p>
        </p:txBody>
      </p:sp>
      <p:pic>
        <p:nvPicPr>
          <p:cNvPr id="6" name="Content Placeholder 5" descr="A picture containing graphical user interface&#10;&#10;Description automatically generated">
            <a:extLst>
              <a:ext uri="{FF2B5EF4-FFF2-40B4-BE49-F238E27FC236}">
                <a16:creationId xmlns:a16="http://schemas.microsoft.com/office/drawing/2014/main" id="{B1E7521B-A0AD-E0EF-38D5-4ACADE4890B5}"/>
              </a:ext>
            </a:extLst>
          </p:cNvPr>
          <p:cNvPicPr>
            <a:picLocks noGrp="1" noChangeAspect="1"/>
          </p:cNvPicPr>
          <p:nvPr>
            <p:ph idx="1"/>
          </p:nvPr>
        </p:nvPicPr>
        <p:blipFill>
          <a:blip r:embed="rId2"/>
          <a:stretch>
            <a:fillRect/>
          </a:stretch>
        </p:blipFill>
        <p:spPr>
          <a:xfrm>
            <a:off x="6643856" y="1862863"/>
            <a:ext cx="5051320" cy="3131817"/>
          </a:xfrm>
          <a:prstGeom prst="rect">
            <a:avLst/>
          </a:prstGeom>
        </p:spPr>
      </p:pic>
    </p:spTree>
    <p:extLst>
      <p:ext uri="{BB962C8B-B14F-4D97-AF65-F5344CB8AC3E}">
        <p14:creationId xmlns:p14="http://schemas.microsoft.com/office/powerpoint/2010/main" val="1003097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graphical user interface&#10;&#10;Description automatically generated">
            <a:extLst>
              <a:ext uri="{FF2B5EF4-FFF2-40B4-BE49-F238E27FC236}">
                <a16:creationId xmlns:a16="http://schemas.microsoft.com/office/drawing/2014/main" id="{354F34EA-4525-C52A-9ED0-3B0704EDFEA4}"/>
              </a:ext>
            </a:extLst>
          </p:cNvPr>
          <p:cNvPicPr>
            <a:picLocks noGrp="1" noChangeAspect="1"/>
          </p:cNvPicPr>
          <p:nvPr>
            <p:ph idx="1"/>
          </p:nvPr>
        </p:nvPicPr>
        <p:blipFill>
          <a:blip r:embed="rId2"/>
          <a:stretch>
            <a:fillRect/>
          </a:stretch>
        </p:blipFill>
        <p:spPr>
          <a:xfrm>
            <a:off x="643468" y="660153"/>
            <a:ext cx="4201424" cy="2604882"/>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37730F15-9A0E-CA1B-1D53-A95C0D2888B2}"/>
              </a:ext>
            </a:extLst>
          </p:cNvPr>
          <p:cNvPicPr>
            <a:picLocks noChangeAspect="1"/>
          </p:cNvPicPr>
          <p:nvPr/>
        </p:nvPicPr>
        <p:blipFill>
          <a:blip r:embed="rId3"/>
          <a:stretch>
            <a:fillRect/>
          </a:stretch>
        </p:blipFill>
        <p:spPr>
          <a:xfrm>
            <a:off x="662958" y="3648121"/>
            <a:ext cx="4181933" cy="2592798"/>
          </a:xfrm>
          <a:prstGeom prst="rect">
            <a:avLst/>
          </a:prstGeom>
        </p:spPr>
      </p:pic>
      <p:sp>
        <p:nvSpPr>
          <p:cNvPr id="15" name="Freeform: Shape 14">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0B5F12-45C4-DB91-FA15-6CE488AE2D1B}"/>
              </a:ext>
            </a:extLst>
          </p:cNvPr>
          <p:cNvSpPr>
            <a:spLocks noGrp="1"/>
          </p:cNvSpPr>
          <p:nvPr>
            <p:ph type="title"/>
          </p:nvPr>
        </p:nvSpPr>
        <p:spPr>
          <a:xfrm>
            <a:off x="6209382" y="1140097"/>
            <a:ext cx="3573440" cy="1180532"/>
          </a:xfrm>
        </p:spPr>
        <p:txBody>
          <a:bodyPr vert="horz" lIns="91440" tIns="45720" rIns="91440" bIns="45720" rtlCol="0" anchor="b">
            <a:normAutofit/>
          </a:bodyPr>
          <a:lstStyle/>
          <a:p>
            <a:r>
              <a:rPr lang="en-US" dirty="0">
                <a:solidFill>
                  <a:schemeClr val="bg1"/>
                </a:solidFill>
              </a:rPr>
              <a:t>Step 3: Build Constructions</a:t>
            </a:r>
          </a:p>
        </p:txBody>
      </p:sp>
      <p:sp>
        <p:nvSpPr>
          <p:cNvPr id="4" name="Text Placeholder 3">
            <a:extLst>
              <a:ext uri="{FF2B5EF4-FFF2-40B4-BE49-F238E27FC236}">
                <a16:creationId xmlns:a16="http://schemas.microsoft.com/office/drawing/2014/main" id="{B6C80272-0C39-68E1-CDFA-0129F3D93BEF}"/>
              </a:ext>
            </a:extLst>
          </p:cNvPr>
          <p:cNvSpPr>
            <a:spLocks noGrp="1"/>
          </p:cNvSpPr>
          <p:nvPr>
            <p:ph type="body" sz="half" idx="2"/>
          </p:nvPr>
        </p:nvSpPr>
        <p:spPr>
          <a:xfrm>
            <a:off x="6209382" y="2409713"/>
            <a:ext cx="3894161" cy="2506532"/>
          </a:xfrm>
        </p:spPr>
        <p:txBody>
          <a:bodyPr vert="horz" lIns="91440" tIns="45720" rIns="91440" bIns="45720" rtlCol="0" anchor="t">
            <a:noAutofit/>
          </a:bodyPr>
          <a:lstStyle/>
          <a:p>
            <a:pPr indent="-228600">
              <a:buFont typeface="Arial" panose="020B0604020202020204" pitchFamily="34" charset="0"/>
              <a:buChar char="•"/>
            </a:pPr>
            <a:r>
              <a:rPr lang="en-US" sz="1400" dirty="0">
                <a:solidFill>
                  <a:schemeClr val="bg1"/>
                </a:solidFill>
              </a:rPr>
              <a:t>For Player 1</a:t>
            </a:r>
          </a:p>
          <a:p>
            <a:pPr indent="-228600">
              <a:buFont typeface="Arial" panose="020B0604020202020204" pitchFamily="34" charset="0"/>
              <a:buChar char="•"/>
            </a:pPr>
            <a:r>
              <a:rPr lang="en-US" sz="1400" dirty="0">
                <a:solidFill>
                  <a:schemeClr val="bg1"/>
                </a:solidFill>
              </a:rPr>
              <a:t>In the drop down menu under build button, you can choose the construction you want build. The drop down menu will automatically provide constructions you can build based on current resources and building constraint.</a:t>
            </a:r>
          </a:p>
          <a:p>
            <a:pPr indent="-228600">
              <a:buFont typeface="Arial" panose="020B0604020202020204" pitchFamily="34" charset="0"/>
              <a:buChar char="•"/>
            </a:pPr>
            <a:r>
              <a:rPr lang="en-US" sz="1400" dirty="0">
                <a:solidFill>
                  <a:schemeClr val="bg1"/>
                </a:solidFill>
              </a:rPr>
              <a:t>For example, in this step, we can choose R0. To build R0, we need to push build button. We also build J1 after we build R0 similarly. </a:t>
            </a:r>
          </a:p>
          <a:p>
            <a:pPr indent="-228600">
              <a:buFont typeface="Arial" panose="020B0604020202020204" pitchFamily="34" charset="0"/>
              <a:buChar char="•"/>
            </a:pPr>
            <a:r>
              <a:rPr lang="en-US" sz="1400" dirty="0">
                <a:solidFill>
                  <a:schemeClr val="bg1"/>
                </a:solidFill>
              </a:rPr>
              <a:t>The second picture is the result. When the constructions are built, the score will be updated automatically. </a:t>
            </a:r>
          </a:p>
        </p:txBody>
      </p:sp>
    </p:spTree>
    <p:extLst>
      <p:ext uri="{BB962C8B-B14F-4D97-AF65-F5344CB8AC3E}">
        <p14:creationId xmlns:p14="http://schemas.microsoft.com/office/powerpoint/2010/main" val="3415343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118CC11-F9A6-A016-3F45-29CBA83A00EA}"/>
              </a:ext>
            </a:extLst>
          </p:cNvPr>
          <p:cNvSpPr>
            <a:spLocks noGrp="1"/>
          </p:cNvSpPr>
          <p:nvPr>
            <p:ph type="title"/>
          </p:nvPr>
        </p:nvSpPr>
        <p:spPr>
          <a:xfrm>
            <a:off x="694333" y="811546"/>
            <a:ext cx="4220967" cy="1907840"/>
          </a:xfrm>
        </p:spPr>
        <p:txBody>
          <a:bodyPr vert="horz" lIns="91440" tIns="45720" rIns="91440" bIns="45720" rtlCol="0" anchor="b">
            <a:normAutofit/>
          </a:bodyPr>
          <a:lstStyle/>
          <a:p>
            <a:r>
              <a:rPr lang="en-US" sz="3600" dirty="0">
                <a:solidFill>
                  <a:schemeClr val="bg1"/>
                </a:solidFill>
              </a:rPr>
              <a:t>Step 3: Build Constructions</a:t>
            </a:r>
          </a:p>
        </p:txBody>
      </p:sp>
      <p:grpSp>
        <p:nvGrpSpPr>
          <p:cNvPr id="17" name="Group 16">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Content Placeholder 5" descr="A picture containing graphical user interface&#10;&#10;Description automatically generated">
            <a:extLst>
              <a:ext uri="{FF2B5EF4-FFF2-40B4-BE49-F238E27FC236}">
                <a16:creationId xmlns:a16="http://schemas.microsoft.com/office/drawing/2014/main" id="{39938315-928F-5401-7859-ADBC887832F8}"/>
              </a:ext>
            </a:extLst>
          </p:cNvPr>
          <p:cNvPicPr>
            <a:picLocks noGrp="1" noChangeAspect="1"/>
          </p:cNvPicPr>
          <p:nvPr>
            <p:ph idx="1"/>
          </p:nvPr>
        </p:nvPicPr>
        <p:blipFill>
          <a:blip r:embed="rId2"/>
          <a:stretch>
            <a:fillRect/>
          </a:stretch>
        </p:blipFill>
        <p:spPr>
          <a:xfrm>
            <a:off x="7083652" y="891906"/>
            <a:ext cx="3832627" cy="2376229"/>
          </a:xfrm>
          <a:prstGeom prst="rect">
            <a:avLst/>
          </a:prstGeom>
        </p:spPr>
      </p:pic>
      <p:sp>
        <p:nvSpPr>
          <p:cNvPr id="4" name="Text Placeholder 3">
            <a:extLst>
              <a:ext uri="{FF2B5EF4-FFF2-40B4-BE49-F238E27FC236}">
                <a16:creationId xmlns:a16="http://schemas.microsoft.com/office/drawing/2014/main" id="{48337EAD-D992-E314-68E1-FAC9AC46CC94}"/>
              </a:ext>
            </a:extLst>
          </p:cNvPr>
          <p:cNvSpPr>
            <a:spLocks noGrp="1"/>
          </p:cNvSpPr>
          <p:nvPr>
            <p:ph type="body" sz="half" idx="2"/>
          </p:nvPr>
        </p:nvSpPr>
        <p:spPr>
          <a:xfrm>
            <a:off x="694333" y="2890852"/>
            <a:ext cx="4075054" cy="2741213"/>
          </a:xfrm>
        </p:spPr>
        <p:txBody>
          <a:bodyPr vert="horz" lIns="91440" tIns="45720" rIns="91440" bIns="45720" rtlCol="0" anchor="t">
            <a:noAutofit/>
          </a:bodyPr>
          <a:lstStyle/>
          <a:p>
            <a:pPr indent="-228600">
              <a:buFont typeface="Arial" panose="020B0604020202020204" pitchFamily="34" charset="0"/>
              <a:buChar char="•"/>
            </a:pPr>
            <a:r>
              <a:rPr lang="en-US" sz="1400" dirty="0">
                <a:solidFill>
                  <a:schemeClr val="bg1"/>
                </a:solidFill>
              </a:rPr>
              <a:t>There may be some cases resources is not enough for players to build constructions, so we need to trade or swap.</a:t>
            </a:r>
          </a:p>
          <a:p>
            <a:pPr indent="-228600">
              <a:buFont typeface="Arial" panose="020B0604020202020204" pitchFamily="34" charset="0"/>
              <a:buChar char="•"/>
            </a:pPr>
            <a:r>
              <a:rPr lang="en-US" sz="1400" dirty="0">
                <a:solidFill>
                  <a:schemeClr val="bg1"/>
                </a:solidFill>
              </a:rPr>
              <a:t>Similar to build, the drop down menu under swap button will automatically provide chooses for you to select recourses you want used for swap and anther drop down menu will also automatically provide chooses for you to select recourses you can swap for. For example, in this step, we only swap for ore.</a:t>
            </a:r>
          </a:p>
          <a:p>
            <a:pPr indent="-228600">
              <a:buFont typeface="Arial" panose="020B0604020202020204" pitchFamily="34" charset="0"/>
              <a:buChar char="•"/>
            </a:pPr>
            <a:r>
              <a:rPr lang="en-US" sz="1400" dirty="0">
                <a:solidFill>
                  <a:schemeClr val="bg1"/>
                </a:solidFill>
              </a:rPr>
              <a:t>Push swap button, you can do swap action. The result is like the second picture. If you do not want to perform any other actions, you can click next button and then player 2 can roll dices and build constructions in turn 1 following step 2 and step 3.</a:t>
            </a:r>
          </a:p>
        </p:txBody>
      </p:sp>
      <p:pic>
        <p:nvPicPr>
          <p:cNvPr id="8" name="Picture 7" descr="A picture containing graphical user interface&#10;&#10;Description automatically generated">
            <a:extLst>
              <a:ext uri="{FF2B5EF4-FFF2-40B4-BE49-F238E27FC236}">
                <a16:creationId xmlns:a16="http://schemas.microsoft.com/office/drawing/2014/main" id="{804B4DC5-0D36-9CEB-9F22-EE69ACBD9688}"/>
              </a:ext>
            </a:extLst>
          </p:cNvPr>
          <p:cNvPicPr>
            <a:picLocks noChangeAspect="1"/>
          </p:cNvPicPr>
          <p:nvPr/>
        </p:nvPicPr>
        <p:blipFill>
          <a:blip r:embed="rId3"/>
          <a:stretch>
            <a:fillRect/>
          </a:stretch>
        </p:blipFill>
        <p:spPr>
          <a:xfrm>
            <a:off x="7179325" y="3606465"/>
            <a:ext cx="3648502" cy="2262071"/>
          </a:xfrm>
          <a:prstGeom prst="rect">
            <a:avLst/>
          </a:prstGeom>
        </p:spPr>
      </p:pic>
    </p:spTree>
    <p:extLst>
      <p:ext uri="{BB962C8B-B14F-4D97-AF65-F5344CB8AC3E}">
        <p14:creationId xmlns:p14="http://schemas.microsoft.com/office/powerpoint/2010/main" val="3628178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F9AA6-4319-4227-AB3A-16002A1122F8}"/>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sz="4400">
                <a:solidFill>
                  <a:schemeClr val="bg1"/>
                </a:solidFill>
              </a:rPr>
              <a:t>Step 4: End the Game</a:t>
            </a:r>
          </a:p>
        </p:txBody>
      </p:sp>
      <p:pic>
        <p:nvPicPr>
          <p:cNvPr id="6" name="Content Placeholder 5" descr="Graphical user interface, application, website&#10;&#10;Description automatically generated">
            <a:extLst>
              <a:ext uri="{FF2B5EF4-FFF2-40B4-BE49-F238E27FC236}">
                <a16:creationId xmlns:a16="http://schemas.microsoft.com/office/drawing/2014/main" id="{EAA8419E-7CEF-7804-BC00-BDFABD78DC35}"/>
              </a:ext>
            </a:extLst>
          </p:cNvPr>
          <p:cNvPicPr>
            <a:picLocks noGrp="1" noChangeAspect="1"/>
          </p:cNvPicPr>
          <p:nvPr>
            <p:ph idx="1"/>
          </p:nvPr>
        </p:nvPicPr>
        <p:blipFill rotWithShape="1">
          <a:blip r:embed="rId2"/>
          <a:srcRect r="3" b="3390"/>
          <a:stretch/>
        </p:blipFill>
        <p:spPr>
          <a:xfrm>
            <a:off x="841248" y="2516777"/>
            <a:ext cx="6236208" cy="3660185"/>
          </a:xfrm>
          <a:prstGeom prst="rect">
            <a:avLst/>
          </a:prstGeom>
        </p:spPr>
      </p:pic>
      <p:sp>
        <p:nvSpPr>
          <p:cNvPr id="4" name="Text Placeholder 3">
            <a:extLst>
              <a:ext uri="{FF2B5EF4-FFF2-40B4-BE49-F238E27FC236}">
                <a16:creationId xmlns:a16="http://schemas.microsoft.com/office/drawing/2014/main" id="{DC9CC453-EE5B-7797-E061-B5286BA42008}"/>
              </a:ext>
            </a:extLst>
          </p:cNvPr>
          <p:cNvSpPr>
            <a:spLocks noGrp="1"/>
          </p:cNvSpPr>
          <p:nvPr>
            <p:ph type="body" sz="half" idx="2"/>
          </p:nvPr>
        </p:nvSpPr>
        <p:spPr>
          <a:xfrm>
            <a:off x="7546848" y="2516777"/>
            <a:ext cx="3803904" cy="3660185"/>
          </a:xfrm>
        </p:spPr>
        <p:txBody>
          <a:bodyPr vert="horz" lIns="91440" tIns="45720" rIns="91440" bIns="45720" rtlCol="0" anchor="ctr">
            <a:normAutofit/>
          </a:bodyPr>
          <a:lstStyle/>
          <a:p>
            <a:pPr indent="-228600">
              <a:buFont typeface="Arial" panose="020B0604020202020204" pitchFamily="34" charset="0"/>
              <a:buChar char="•"/>
            </a:pPr>
            <a:r>
              <a:rPr lang="en-US" sz="2200"/>
              <a:t>After 15 turn, game will be ended automatically and return winner based on players’ scores. </a:t>
            </a:r>
          </a:p>
          <a:p>
            <a:pPr indent="-228600">
              <a:buFont typeface="Arial" panose="020B0604020202020204" pitchFamily="34" charset="0"/>
              <a:buChar char="•"/>
            </a:pPr>
            <a:endParaRPr lang="en-US" sz="2200"/>
          </a:p>
        </p:txBody>
      </p:sp>
    </p:spTree>
    <p:extLst>
      <p:ext uri="{BB962C8B-B14F-4D97-AF65-F5344CB8AC3E}">
        <p14:creationId xmlns:p14="http://schemas.microsoft.com/office/powerpoint/2010/main" val="257914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6F90-BF9D-4D55-2DD4-0F68FFA3AD7B}"/>
              </a:ext>
            </a:extLst>
          </p:cNvPr>
          <p:cNvSpPr>
            <a:spLocks noGrp="1"/>
          </p:cNvSpPr>
          <p:nvPr>
            <p:ph type="title"/>
          </p:nvPr>
        </p:nvSpPr>
        <p:spPr/>
        <p:txBody>
          <a:bodyPr/>
          <a:lstStyle/>
          <a:p>
            <a:r>
              <a:rPr lang="en-CN" dirty="0"/>
              <a:t>Question 1: </a:t>
            </a:r>
            <a:r>
              <a:rPr lang="en-US" dirty="0">
                <a:solidFill>
                  <a:srgbClr val="000000"/>
                </a:solidFill>
                <a:latin typeface="Public Sans"/>
              </a:rPr>
              <a:t>T</a:t>
            </a:r>
            <a:r>
              <a:rPr lang="en-US" b="0" i="0" u="none" strike="noStrike" dirty="0">
                <a:solidFill>
                  <a:srgbClr val="000000"/>
                </a:solidFill>
                <a:effectLst/>
                <a:latin typeface="Public Sans"/>
              </a:rPr>
              <a:t>he problem we looked at</a:t>
            </a:r>
            <a:endParaRPr lang="en-CN" dirty="0"/>
          </a:p>
        </p:txBody>
      </p:sp>
      <p:sp>
        <p:nvSpPr>
          <p:cNvPr id="3" name="Content Placeholder 2">
            <a:extLst>
              <a:ext uri="{FF2B5EF4-FFF2-40B4-BE49-F238E27FC236}">
                <a16:creationId xmlns:a16="http://schemas.microsoft.com/office/drawing/2014/main" id="{20BE340B-A78E-02DD-32D2-B61CD352C705}"/>
              </a:ext>
            </a:extLst>
          </p:cNvPr>
          <p:cNvSpPr>
            <a:spLocks noGrp="1"/>
          </p:cNvSpPr>
          <p:nvPr>
            <p:ph idx="1"/>
          </p:nvPr>
        </p:nvSpPr>
        <p:spPr/>
        <p:txBody>
          <a:bodyPr>
            <a:normAutofit/>
          </a:bodyPr>
          <a:lstStyle/>
          <a:p>
            <a:r>
              <a:rPr lang="en-CN" sz="2000" dirty="0"/>
              <a:t>1. </a:t>
            </a:r>
            <a:r>
              <a:rPr lang="en-US" sz="2000" dirty="0"/>
              <a:t>How to implement all functions in one window, including the reality of the map, </a:t>
            </a:r>
            <a:r>
              <a:rPr lang="zh-CN" altLang="en-US" sz="2000" dirty="0"/>
              <a:t> </a:t>
            </a:r>
            <a:r>
              <a:rPr lang="en-US" altLang="zh-CN" sz="2000" dirty="0"/>
              <a:t>actions </a:t>
            </a:r>
            <a:r>
              <a:rPr lang="en-US" sz="2000" dirty="0"/>
              <a:t>different players such as rolling dices building constructions, trading resources and exchanging resources?</a:t>
            </a:r>
          </a:p>
          <a:p>
            <a:r>
              <a:rPr lang="en-US" sz="2000" dirty="0"/>
              <a:t>Solution: Since rolling the dice and other behaviors are independent of each other, I designed the GUI to switch to mode and automatically switch to the build interface after rolling the dice.</a:t>
            </a:r>
          </a:p>
          <a:p>
            <a:r>
              <a:rPr lang="en-US" altLang="zh-CN" sz="2000" dirty="0"/>
              <a:t>2.</a:t>
            </a:r>
            <a:r>
              <a:rPr lang="zh-CN" altLang="en-US" sz="2000" dirty="0"/>
              <a:t> </a:t>
            </a:r>
            <a:r>
              <a:rPr lang="en-US" altLang="zh-CN" sz="2000" dirty="0"/>
              <a:t>When selecting buildings to build and resources to swap, there may be too many options that don‘t work. </a:t>
            </a:r>
          </a:p>
          <a:p>
            <a:r>
              <a:rPr lang="en-US" sz="2000" dirty="0"/>
              <a:t>Solution: Implement a method return only feasible options based on current board and resource state.</a:t>
            </a:r>
            <a:endParaRPr lang="en-CN" sz="2000" dirty="0"/>
          </a:p>
        </p:txBody>
      </p:sp>
    </p:spTree>
    <p:extLst>
      <p:ext uri="{BB962C8B-B14F-4D97-AF65-F5344CB8AC3E}">
        <p14:creationId xmlns:p14="http://schemas.microsoft.com/office/powerpoint/2010/main" val="6371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B01E2-F545-ED3E-E6B8-B39F866DD432}"/>
              </a:ext>
            </a:extLst>
          </p:cNvPr>
          <p:cNvSpPr>
            <a:spLocks noGrp="1"/>
          </p:cNvSpPr>
          <p:nvPr>
            <p:ph type="title"/>
          </p:nvPr>
        </p:nvSpPr>
        <p:spPr/>
        <p:txBody>
          <a:bodyPr/>
          <a:lstStyle/>
          <a:p>
            <a:r>
              <a:rPr lang="en-CN" dirty="0"/>
              <a:t>Question 2: </a:t>
            </a:r>
            <a:r>
              <a:rPr lang="en-US" dirty="0">
                <a:solidFill>
                  <a:srgbClr val="000000"/>
                </a:solidFill>
                <a:latin typeface="Public Sans"/>
              </a:rPr>
              <a:t>D</a:t>
            </a:r>
            <a:r>
              <a:rPr lang="en-US" b="0" i="0" u="none" strike="noStrike" dirty="0">
                <a:solidFill>
                  <a:srgbClr val="000000"/>
                </a:solidFill>
                <a:effectLst/>
                <a:latin typeface="Public Sans"/>
              </a:rPr>
              <a:t>escribe our design approach</a:t>
            </a:r>
            <a:endParaRPr lang="en-CN" dirty="0"/>
          </a:p>
        </p:txBody>
      </p:sp>
      <p:sp>
        <p:nvSpPr>
          <p:cNvPr id="5" name="TextBox 4">
            <a:extLst>
              <a:ext uri="{FF2B5EF4-FFF2-40B4-BE49-F238E27FC236}">
                <a16:creationId xmlns:a16="http://schemas.microsoft.com/office/drawing/2014/main" id="{ED26FEB0-3EB0-D98F-971F-96100D27E965}"/>
              </a:ext>
            </a:extLst>
          </p:cNvPr>
          <p:cNvSpPr txBox="1"/>
          <p:nvPr/>
        </p:nvSpPr>
        <p:spPr>
          <a:xfrm>
            <a:off x="1194099" y="1893346"/>
            <a:ext cx="10079915" cy="1200329"/>
          </a:xfrm>
          <a:prstGeom prst="rect">
            <a:avLst/>
          </a:prstGeom>
          <a:noFill/>
        </p:spPr>
        <p:txBody>
          <a:bodyPr wrap="square" rtlCol="0">
            <a:spAutoFit/>
          </a:bodyPr>
          <a:lstStyle/>
          <a:p>
            <a:r>
              <a:rPr lang="en-CN" dirty="0"/>
              <a:t>We use Player class to represent player and Construction class to represent construction. We also have a Board class. When new a Board intance, we need to provide a Player instance because one player can only have one board. Board instance has a ArrayList field called constructions to contain all the constructions in this board. For different players, we need different Player instances and also relevent Board Instances.</a:t>
            </a:r>
          </a:p>
        </p:txBody>
      </p:sp>
      <p:sp>
        <p:nvSpPr>
          <p:cNvPr id="6" name="TextBox 5">
            <a:extLst>
              <a:ext uri="{FF2B5EF4-FFF2-40B4-BE49-F238E27FC236}">
                <a16:creationId xmlns:a16="http://schemas.microsoft.com/office/drawing/2014/main" id="{6B136EF3-A147-85FC-DAFE-E583024D82B1}"/>
              </a:ext>
            </a:extLst>
          </p:cNvPr>
          <p:cNvSpPr txBox="1"/>
          <p:nvPr/>
        </p:nvSpPr>
        <p:spPr>
          <a:xfrm>
            <a:off x="1103554" y="3302661"/>
            <a:ext cx="10159701" cy="923330"/>
          </a:xfrm>
          <a:prstGeom prst="rect">
            <a:avLst/>
          </a:prstGeom>
          <a:noFill/>
        </p:spPr>
        <p:txBody>
          <a:bodyPr wrap="square" rtlCol="0">
            <a:spAutoFit/>
          </a:bodyPr>
          <a:lstStyle/>
          <a:p>
            <a:r>
              <a:rPr lang="en-CN" dirty="0"/>
              <a:t>In Game.java, we a array Players[player1,  player2] to contain different players and another array Boards[board1, board2] to contain boards. We use a Player instance to represent current player called player(Player player). When number of players is decided, two arrays will be initialized.  </a:t>
            </a:r>
          </a:p>
        </p:txBody>
      </p:sp>
      <p:sp>
        <p:nvSpPr>
          <p:cNvPr id="7" name="TextBox 6">
            <a:extLst>
              <a:ext uri="{FF2B5EF4-FFF2-40B4-BE49-F238E27FC236}">
                <a16:creationId xmlns:a16="http://schemas.microsoft.com/office/drawing/2014/main" id="{8590405C-FAEF-5FD4-EECA-11FF771A89DB}"/>
              </a:ext>
            </a:extLst>
          </p:cNvPr>
          <p:cNvSpPr txBox="1"/>
          <p:nvPr/>
        </p:nvSpPr>
        <p:spPr>
          <a:xfrm>
            <a:off x="2624866" y="4593515"/>
            <a:ext cx="2151529" cy="1200329"/>
          </a:xfrm>
          <a:prstGeom prst="rect">
            <a:avLst/>
          </a:prstGeom>
          <a:noFill/>
        </p:spPr>
        <p:txBody>
          <a:bodyPr wrap="square" rtlCol="0">
            <a:spAutoFit/>
          </a:bodyPr>
          <a:lstStyle/>
          <a:p>
            <a:r>
              <a:rPr lang="en-CN" dirty="0"/>
              <a:t>Players[]     Boards[] </a:t>
            </a:r>
          </a:p>
          <a:p>
            <a:r>
              <a:rPr lang="en-US" dirty="0"/>
              <a:t>P</a:t>
            </a:r>
            <a:r>
              <a:rPr lang="en-CN" dirty="0"/>
              <a:t>layer1 </a:t>
            </a:r>
            <a:r>
              <a:rPr lang="en-CN" dirty="0">
                <a:sym typeface="Wingdings" pitchFamily="2" charset="2"/>
              </a:rPr>
              <a:t></a:t>
            </a:r>
            <a:r>
              <a:rPr lang="en-CN" dirty="0"/>
              <a:t>  board1</a:t>
            </a:r>
          </a:p>
          <a:p>
            <a:r>
              <a:rPr lang="en-US" dirty="0"/>
              <a:t>P</a:t>
            </a:r>
            <a:r>
              <a:rPr lang="en-CN" dirty="0"/>
              <a:t>layer2 </a:t>
            </a:r>
            <a:r>
              <a:rPr lang="en-CN" dirty="0">
                <a:sym typeface="Wingdings" pitchFamily="2" charset="2"/>
              </a:rPr>
              <a:t>  board2</a:t>
            </a:r>
          </a:p>
          <a:p>
            <a:r>
              <a:rPr lang="en-CN" dirty="0">
                <a:sym typeface="Wingdings" pitchFamily="2" charset="2"/>
              </a:rPr>
              <a:t>…..                 ……</a:t>
            </a:r>
            <a:endParaRPr lang="en-CN" dirty="0"/>
          </a:p>
        </p:txBody>
      </p:sp>
      <p:sp>
        <p:nvSpPr>
          <p:cNvPr id="8" name="TextBox 7">
            <a:extLst>
              <a:ext uri="{FF2B5EF4-FFF2-40B4-BE49-F238E27FC236}">
                <a16:creationId xmlns:a16="http://schemas.microsoft.com/office/drawing/2014/main" id="{5463A857-2969-2C46-0ED3-8615BC06F2C4}"/>
              </a:ext>
            </a:extLst>
          </p:cNvPr>
          <p:cNvSpPr txBox="1"/>
          <p:nvPr/>
        </p:nvSpPr>
        <p:spPr>
          <a:xfrm>
            <a:off x="1602890" y="4905487"/>
            <a:ext cx="1021976" cy="369332"/>
          </a:xfrm>
          <a:prstGeom prst="rect">
            <a:avLst/>
          </a:prstGeom>
          <a:noFill/>
        </p:spPr>
        <p:txBody>
          <a:bodyPr wrap="square" rtlCol="0">
            <a:spAutoFit/>
          </a:bodyPr>
          <a:lstStyle/>
          <a:p>
            <a:r>
              <a:rPr lang="en-CN" dirty="0"/>
              <a:t>player -&gt; </a:t>
            </a:r>
          </a:p>
        </p:txBody>
      </p:sp>
      <p:sp>
        <p:nvSpPr>
          <p:cNvPr id="9" name="TextBox 8">
            <a:extLst>
              <a:ext uri="{FF2B5EF4-FFF2-40B4-BE49-F238E27FC236}">
                <a16:creationId xmlns:a16="http://schemas.microsoft.com/office/drawing/2014/main" id="{934D950E-05AD-BD5D-F37B-2518B4D81D90}"/>
              </a:ext>
            </a:extLst>
          </p:cNvPr>
          <p:cNvSpPr txBox="1"/>
          <p:nvPr/>
        </p:nvSpPr>
        <p:spPr>
          <a:xfrm>
            <a:off x="4442908" y="4896515"/>
            <a:ext cx="1151068" cy="369332"/>
          </a:xfrm>
          <a:prstGeom prst="rect">
            <a:avLst/>
          </a:prstGeom>
          <a:noFill/>
        </p:spPr>
        <p:txBody>
          <a:bodyPr wrap="square" rtlCol="0">
            <a:spAutoFit/>
          </a:bodyPr>
          <a:lstStyle/>
          <a:p>
            <a:r>
              <a:rPr lang="en-CN" dirty="0"/>
              <a:t>&lt;-board</a:t>
            </a:r>
          </a:p>
        </p:txBody>
      </p:sp>
      <p:sp>
        <p:nvSpPr>
          <p:cNvPr id="10" name="TextBox 9">
            <a:extLst>
              <a:ext uri="{FF2B5EF4-FFF2-40B4-BE49-F238E27FC236}">
                <a16:creationId xmlns:a16="http://schemas.microsoft.com/office/drawing/2014/main" id="{87F4A384-75AB-98D0-A097-10633F5E6233}"/>
              </a:ext>
            </a:extLst>
          </p:cNvPr>
          <p:cNvSpPr txBox="1"/>
          <p:nvPr/>
        </p:nvSpPr>
        <p:spPr>
          <a:xfrm>
            <a:off x="2624866" y="4195503"/>
            <a:ext cx="1057835" cy="369332"/>
          </a:xfrm>
          <a:prstGeom prst="rect">
            <a:avLst/>
          </a:prstGeom>
          <a:noFill/>
        </p:spPr>
        <p:txBody>
          <a:bodyPr wrap="square" rtlCol="0">
            <a:spAutoFit/>
          </a:bodyPr>
          <a:lstStyle/>
          <a:p>
            <a:r>
              <a:rPr lang="en-CN" dirty="0"/>
              <a:t>Turn: 1</a:t>
            </a:r>
          </a:p>
        </p:txBody>
      </p:sp>
    </p:spTree>
    <p:extLst>
      <p:ext uri="{BB962C8B-B14F-4D97-AF65-F5344CB8AC3E}">
        <p14:creationId xmlns:p14="http://schemas.microsoft.com/office/powerpoint/2010/main" val="3424061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76D9-0879-3002-6B28-88F46DD3BA79}"/>
              </a:ext>
            </a:extLst>
          </p:cNvPr>
          <p:cNvSpPr>
            <a:spLocks noGrp="1"/>
          </p:cNvSpPr>
          <p:nvPr>
            <p:ph type="title"/>
          </p:nvPr>
        </p:nvSpPr>
        <p:spPr/>
        <p:txBody>
          <a:bodyPr/>
          <a:lstStyle/>
          <a:p>
            <a:r>
              <a:rPr lang="en-CN" dirty="0"/>
              <a:t>Question 3: </a:t>
            </a:r>
            <a:r>
              <a:rPr lang="en-US" dirty="0">
                <a:solidFill>
                  <a:srgbClr val="000000"/>
                </a:solidFill>
                <a:latin typeface="Public Sans"/>
              </a:rPr>
              <a:t>I</a:t>
            </a:r>
            <a:r>
              <a:rPr lang="en-US" b="0" i="0" u="none" strike="noStrike" dirty="0">
                <a:solidFill>
                  <a:srgbClr val="000000"/>
                </a:solidFill>
                <a:effectLst/>
                <a:latin typeface="Public Sans"/>
              </a:rPr>
              <a:t>nteresting aspects of our game.</a:t>
            </a:r>
            <a:endParaRPr lang="en-CN" dirty="0"/>
          </a:p>
        </p:txBody>
      </p:sp>
      <p:sp>
        <p:nvSpPr>
          <p:cNvPr id="3" name="TextBox 2">
            <a:extLst>
              <a:ext uri="{FF2B5EF4-FFF2-40B4-BE49-F238E27FC236}">
                <a16:creationId xmlns:a16="http://schemas.microsoft.com/office/drawing/2014/main" id="{BBFC9A02-6376-E876-4CB5-0E7E7E892CE3}"/>
              </a:ext>
            </a:extLst>
          </p:cNvPr>
          <p:cNvSpPr txBox="1"/>
          <p:nvPr/>
        </p:nvSpPr>
        <p:spPr>
          <a:xfrm>
            <a:off x="1247887" y="2162287"/>
            <a:ext cx="9337638" cy="369332"/>
          </a:xfrm>
          <a:prstGeom prst="rect">
            <a:avLst/>
          </a:prstGeom>
          <a:noFill/>
        </p:spPr>
        <p:txBody>
          <a:bodyPr wrap="square" rtlCol="0">
            <a:spAutoFit/>
          </a:bodyPr>
          <a:lstStyle/>
          <a:p>
            <a:r>
              <a:rPr lang="en-CN" dirty="0"/>
              <a:t>1. This game can be played with multiple players. Up to five players</a:t>
            </a:r>
          </a:p>
        </p:txBody>
      </p:sp>
      <p:sp>
        <p:nvSpPr>
          <p:cNvPr id="4" name="TextBox 3">
            <a:extLst>
              <a:ext uri="{FF2B5EF4-FFF2-40B4-BE49-F238E27FC236}">
                <a16:creationId xmlns:a16="http://schemas.microsoft.com/office/drawing/2014/main" id="{1A0C4E96-78DF-ED45-64A7-B818C8BFF627}"/>
              </a:ext>
            </a:extLst>
          </p:cNvPr>
          <p:cNvSpPr txBox="1"/>
          <p:nvPr/>
        </p:nvSpPr>
        <p:spPr>
          <a:xfrm>
            <a:off x="1247887" y="2633886"/>
            <a:ext cx="9337638" cy="369332"/>
          </a:xfrm>
          <a:prstGeom prst="rect">
            <a:avLst/>
          </a:prstGeom>
          <a:noFill/>
        </p:spPr>
        <p:txBody>
          <a:bodyPr wrap="square" rtlCol="0">
            <a:spAutoFit/>
          </a:bodyPr>
          <a:lstStyle/>
          <a:p>
            <a:r>
              <a:rPr lang="en-CN" dirty="0"/>
              <a:t>2. Game itself is very interesting</a:t>
            </a:r>
          </a:p>
        </p:txBody>
      </p:sp>
    </p:spTree>
    <p:extLst>
      <p:ext uri="{BB962C8B-B14F-4D97-AF65-F5344CB8AC3E}">
        <p14:creationId xmlns:p14="http://schemas.microsoft.com/office/powerpoint/2010/main" val="1370573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718</Words>
  <Application>Microsoft Macintosh PowerPoint</Application>
  <PresentationFormat>Widescreen</PresentationFormat>
  <Paragraphs>40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Public Sans</vt:lpstr>
      <vt:lpstr>Arial</vt:lpstr>
      <vt:lpstr>Calibri</vt:lpstr>
      <vt:lpstr>Calibri Light</vt:lpstr>
      <vt:lpstr>Office Theme</vt:lpstr>
      <vt:lpstr>CatanDice Demo</vt:lpstr>
      <vt:lpstr>Step 1: Choose the Number of Players</vt:lpstr>
      <vt:lpstr>Step 2: Roll Dice</vt:lpstr>
      <vt:lpstr>Step 3: Build Constructions</vt:lpstr>
      <vt:lpstr>Step 3: Build Constructions</vt:lpstr>
      <vt:lpstr>Step 4: End the Game</vt:lpstr>
      <vt:lpstr>Question 1: The problem we looked at</vt:lpstr>
      <vt:lpstr>Question 2: Describe our design approach</vt:lpstr>
      <vt:lpstr>Question 3: Interesting aspects of our game.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CatanDice Demo</dc:title>
  <dc:creator>Wei Wei</dc:creator>
  <cp:lastModifiedBy>Wei Wei</cp:lastModifiedBy>
  <cp:revision>2</cp:revision>
  <dcterms:created xsi:type="dcterms:W3CDTF">2022-10-22T07:56:52Z</dcterms:created>
  <dcterms:modified xsi:type="dcterms:W3CDTF">2022-10-22T11:59:56Z</dcterms:modified>
</cp:coreProperties>
</file>